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226" r:id="rId3"/>
    <p:sldId id="2547" r:id="rId5"/>
    <p:sldId id="2548" r:id="rId6"/>
    <p:sldId id="2549" r:id="rId7"/>
    <p:sldId id="2550" r:id="rId8"/>
    <p:sldId id="2551" r:id="rId9"/>
    <p:sldId id="2552" r:id="rId10"/>
    <p:sldId id="2553" r:id="rId11"/>
    <p:sldId id="2554" r:id="rId12"/>
    <p:sldId id="2555" r:id="rId13"/>
    <p:sldId id="2556" r:id="rId14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FAF8FC"/>
    <a:srgbClr val="B8BBC1"/>
    <a:srgbClr val="F4F3F5"/>
    <a:srgbClr val="F3F3F3"/>
    <a:srgbClr val="AA8A78"/>
    <a:srgbClr val="55677C"/>
    <a:srgbClr val="3C3B41"/>
    <a:srgbClr val="FAF8F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0" autoAdjust="0"/>
    <p:restoredTop sz="96012" autoAdjust="0"/>
  </p:normalViewPr>
  <p:slideViewPr>
    <p:cSldViewPr snapToGrid="0" snapToObjects="1">
      <p:cViewPr varScale="1">
        <p:scale>
          <a:sx n="53" d="100"/>
          <a:sy n="53" d="100"/>
        </p:scale>
        <p:origin x="144" y="150"/>
      </p:cViewPr>
      <p:guideLst>
        <p:guide orient="horz" pos="4320"/>
        <p:guide pos="80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3765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37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  <a:endParaRPr lang="en-US" dirty="0" smtClean="0"/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the</a:t>
            </a:r>
            <a:r>
              <a:rPr lang="en-US" baseline="0" dirty="0" smtClean="0"/>
              <a:t> image behind</a:t>
            </a:r>
            <a:r>
              <a:rPr lang="en-US" dirty="0" smtClean="0"/>
              <a:t> the Mock up.</a:t>
            </a:r>
            <a:endParaRPr lang="en-US" dirty="0" smtClean="0"/>
          </a:p>
          <a:p>
            <a:r>
              <a:rPr lang="en-US" dirty="0" smtClean="0"/>
              <a:t>Select the layer - &gt; Right</a:t>
            </a:r>
            <a:r>
              <a:rPr lang="en-US" baseline="0" dirty="0" smtClean="0"/>
              <a:t> Click -&gt; Send to Back -&gt; Delete the image -&gt; Drag &amp; Drop your Own Picture -&gt; Send to Back (again)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26664" y="0"/>
            <a:ext cx="5669280" cy="8513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708370" y="2066309"/>
            <a:ext cx="5743745" cy="8513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56745" y="9108147"/>
            <a:ext cx="8613664" cy="30254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11325" y="1187834"/>
            <a:ext cx="9411820" cy="125281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7322" y="3776870"/>
            <a:ext cx="8786191" cy="878619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667185" y="-92214"/>
            <a:ext cx="7587145" cy="645325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117279" y="7342256"/>
            <a:ext cx="7587145" cy="637374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7650" cy="752301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2502824" y="15240"/>
            <a:ext cx="11874826" cy="137007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1874826" cy="137464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193691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387380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8581071" y="0"/>
            <a:ext cx="5796578" cy="84503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-1" y="8924335"/>
            <a:ext cx="11990270" cy="47916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2387380" y="8924334"/>
            <a:ext cx="11990270" cy="47916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2437765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918512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837023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4755535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9674046" y="9015566"/>
            <a:ext cx="4703604" cy="47004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8120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027855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6074510" y="5158739"/>
            <a:ext cx="6461760" cy="402336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876800" cy="3091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70135" y="3888613"/>
            <a:ext cx="9105900" cy="513892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320158" y="7119782"/>
            <a:ext cx="7106756" cy="45018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960496" y="7119782"/>
            <a:ext cx="7106756" cy="450183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165684" y="3633537"/>
            <a:ext cx="7094766" cy="100824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148" y="5897277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052" y="5897275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148" y="9245960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052" y="924595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4262" y="5897274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4262" y="924595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754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8866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8978" y="2227111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754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8866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8978" y="5600778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754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8866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8978" y="9018393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3185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8191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61335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98452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7482034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97942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046133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748203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096394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6955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9553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91684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6396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916843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286396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1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879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879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751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883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03025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303526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4442904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4442904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9519776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9499908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25822" y="0"/>
            <a:ext cx="8051829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051829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2911" y="0"/>
            <a:ext cx="8051829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62911" y="6976872"/>
            <a:ext cx="8051829" cy="67391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17" cy="13716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33" y="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88833" y="685800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33" y="0"/>
            <a:ext cx="12188817" cy="13716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12188813" cy="6858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040127" y="6905371"/>
            <a:ext cx="4345051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50724" y="6905371"/>
            <a:ext cx="4345051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03569" y="2340864"/>
            <a:ext cx="10524877" cy="90342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5" y="0"/>
            <a:ext cx="12188825" cy="137108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73225" y="2220686"/>
            <a:ext cx="8753554" cy="1149531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20000" y="566057"/>
            <a:ext cx="13489668" cy="62919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2462802" y="690390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tx2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</a:fld>
            <a:r>
              <a:rPr lang="id-ID" sz="2800" b="0" i="0" dirty="0" smtClean="0">
                <a:solidFill>
                  <a:schemeClr val="tx2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  </a:t>
            </a:r>
            <a:endParaRPr lang="id-ID" sz="2800" b="0" i="0" dirty="0">
              <a:solidFill>
                <a:schemeClr val="tx2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file:///C:\Users\Orangex4\AppData\Local\Temp\wps\INetCache\fb06ffb041632f4eb8692566024f21df" TargetMode="External"/><Relationship Id="rId1" Type="http://schemas.openxmlformats.org/officeDocument/2006/relationships/image" Target="file:///C:\Users\Orangex4\AppData\Local\Temp\wps\INetCache\7aca5321c88b0e72409869fca24320d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file:///C:\Users\Orangex4\AppData\Local\Temp\wps\INetCache\b81cd5e6df4b287b8dc8c802d180585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26355" y="4142105"/>
            <a:ext cx="1412557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39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0552" y="7796552"/>
            <a:ext cx="9976727" cy="90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aseline="-25000" dirty="0" smtClean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China and the US, the old and the new</a:t>
            </a:r>
            <a:endParaRPr lang="en-US" sz="5400" baseline="-25000" dirty="0" smtClean="0">
              <a:solidFill>
                <a:schemeClr val="tx2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41204" y="1879527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41204" y="11805321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/>
          <p:cNvSpPr txBox="1"/>
          <p:nvPr/>
        </p:nvSpPr>
        <p:spPr>
          <a:xfrm>
            <a:off x="7162452" y="8697617"/>
            <a:ext cx="9976727" cy="901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5400" baseline="-25000" dirty="0" smtClean="0">
                <a:solidFill>
                  <a:schemeClr val="tx2"/>
                </a:solidFill>
                <a:latin typeface="华文行楷" panose="02010800040101010101" charset="-122"/>
                <a:ea typeface="华文行楷" panose="02010800040101010101" charset="-122"/>
                <a:cs typeface="Montserrat Hairline" charset="0"/>
              </a:rPr>
              <a:t>方盛俊</a:t>
            </a:r>
            <a:endParaRPr lang="zh-CN" altLang="en-US" sz="5400" baseline="-25000" dirty="0" smtClean="0">
              <a:solidFill>
                <a:schemeClr val="tx2"/>
              </a:solidFill>
              <a:latin typeface="华文行楷" panose="02010800040101010101" charset="-122"/>
              <a:ea typeface="华文行楷" panose="02010800040101010101" charset="-122"/>
              <a:cs typeface="Montserrat Hairlin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Shape 2581"/>
          <p:cNvSpPr/>
          <p:nvPr/>
        </p:nvSpPr>
        <p:spPr>
          <a:xfrm>
            <a:off x="12171680" y="7473950"/>
            <a:ext cx="1394460" cy="1394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7" name="TextBox 6"/>
          <p:cNvSpPr txBox="1"/>
          <p:nvPr/>
        </p:nvSpPr>
        <p:spPr>
          <a:xfrm>
            <a:off x="2943331" y="1965775"/>
            <a:ext cx="19780144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some holidays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>
              <a:lnSpc>
                <a:spcPts val="135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young generation like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015490" y="5587365"/>
            <a:ext cx="7642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 in China and the US</a:t>
            </a:r>
            <a:endParaRPr lang="en-US" sz="2000" b="1" spc="60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24281" y="6954295"/>
            <a:ext cx="6357222" cy="32725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35742" y="6954295"/>
            <a:ext cx="6357222" cy="32725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347203" y="6954295"/>
            <a:ext cx="6357222" cy="32725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78573" y="9176952"/>
            <a:ext cx="55365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Double Seventh Festival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243310" y="9176952"/>
            <a:ext cx="31102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National Day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141950" y="9176952"/>
            <a:ext cx="27241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Labour Day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5319" name="Freeform 199"/>
          <p:cNvSpPr>
            <a:spLocks noChangeArrowheads="1"/>
          </p:cNvSpPr>
          <p:nvPr/>
        </p:nvSpPr>
        <p:spPr bwMode="auto">
          <a:xfrm>
            <a:off x="5379085" y="7475220"/>
            <a:ext cx="1503045" cy="1313180"/>
          </a:xfrm>
          <a:custGeom>
            <a:avLst/>
            <a:gdLst>
              <a:gd name="T0" fmla="*/ 0 w 934"/>
              <a:gd name="T1" fmla="*/ 239 h 815"/>
              <a:gd name="T2" fmla="*/ 0 w 934"/>
              <a:gd name="T3" fmla="*/ 239 h 815"/>
              <a:gd name="T4" fmla="*/ 463 w 934"/>
              <a:gd name="T5" fmla="*/ 814 h 815"/>
              <a:gd name="T6" fmla="*/ 933 w 934"/>
              <a:gd name="T7" fmla="*/ 239 h 815"/>
              <a:gd name="T8" fmla="*/ 702 w 934"/>
              <a:gd name="T9" fmla="*/ 0 h 815"/>
              <a:gd name="T10" fmla="*/ 463 w 934"/>
              <a:gd name="T11" fmla="*/ 209 h 815"/>
              <a:gd name="T12" fmla="*/ 224 w 934"/>
              <a:gd name="T13" fmla="*/ 0 h 815"/>
              <a:gd name="T14" fmla="*/ 0 w 934"/>
              <a:gd name="T15" fmla="*/ 239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4" h="815">
                <a:moveTo>
                  <a:pt x="0" y="239"/>
                </a:moveTo>
                <a:lnTo>
                  <a:pt x="0" y="239"/>
                </a:lnTo>
                <a:cubicBezTo>
                  <a:pt x="0" y="537"/>
                  <a:pt x="463" y="814"/>
                  <a:pt x="463" y="814"/>
                </a:cubicBezTo>
                <a:cubicBezTo>
                  <a:pt x="463" y="814"/>
                  <a:pt x="933" y="537"/>
                  <a:pt x="933" y="239"/>
                </a:cubicBezTo>
                <a:cubicBezTo>
                  <a:pt x="933" y="119"/>
                  <a:pt x="844" y="0"/>
                  <a:pt x="702" y="0"/>
                </a:cubicBezTo>
                <a:cubicBezTo>
                  <a:pt x="583" y="0"/>
                  <a:pt x="463" y="90"/>
                  <a:pt x="463" y="209"/>
                </a:cubicBezTo>
                <a:cubicBezTo>
                  <a:pt x="463" y="90"/>
                  <a:pt x="351" y="0"/>
                  <a:pt x="224" y="0"/>
                </a:cubicBezTo>
                <a:cubicBezTo>
                  <a:pt x="90" y="0"/>
                  <a:pt x="0" y="119"/>
                  <a:pt x="0" y="239"/>
                </a:cubicBezTo>
              </a:path>
            </a:pathLst>
          </a:custGeom>
          <a:noFill/>
          <a:ln w="34290" cap="flat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 dirty="0">
              <a:latin typeface="Montserrat Light" panose="00000400000000000000" charset="0"/>
            </a:endParaRPr>
          </a:p>
        </p:txBody>
      </p:sp>
      <p:sp>
        <p:nvSpPr>
          <p:cNvPr id="2618" name="Shape 2618"/>
          <p:cNvSpPr/>
          <p:nvPr/>
        </p:nvSpPr>
        <p:spPr>
          <a:xfrm>
            <a:off x="18855690" y="7473950"/>
            <a:ext cx="1311910" cy="1311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00000"/>
          </a:solidFill>
          <a:ln w="12700">
            <a:solidFill>
              <a:schemeClr val="accent1"/>
            </a:solidFill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10130" y="4324985"/>
            <a:ext cx="1968119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5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“old” will become “new”</a:t>
            </a:r>
            <a:endParaRPr lang="en-US" sz="115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1187" y="6686572"/>
            <a:ext cx="9976727" cy="90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aseline="-25000" dirty="0" smtClean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We will see that.</a:t>
            </a:r>
            <a:endParaRPr lang="en-US" sz="5400" baseline="-25000" dirty="0" smtClean="0">
              <a:solidFill>
                <a:schemeClr val="tx2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41204" y="1879527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41204" y="11805321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/>
          <p:cNvSpPr txBox="1"/>
          <p:nvPr/>
        </p:nvSpPr>
        <p:spPr>
          <a:xfrm>
            <a:off x="7201822" y="7587637"/>
            <a:ext cx="9976727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sz="9600" baseline="-25000" dirty="0" smtClean="0">
                <a:solidFill>
                  <a:schemeClr val="tx2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Thanks.</a:t>
            </a:r>
            <a:endParaRPr lang="en-US" sz="9600" baseline="-25000" dirty="0" smtClean="0">
              <a:solidFill>
                <a:schemeClr val="tx2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7682865" y="4972685"/>
            <a:ext cx="1660588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3900" b="1" smtClean="0">
                <a:solidFill>
                  <a:schemeClr val="bg2">
                    <a:lumMod val="9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3900" b="1" smtClean="0">
              <a:solidFill>
                <a:schemeClr val="bg2">
                  <a:lumMod val="9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4685" y="6068060"/>
            <a:ext cx="136734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China is a country with a long history and rich culture, so there are many traditional festivals in China. </a:t>
            </a:r>
            <a:endParaRPr lang="en-US" sz="28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62145" y="4969510"/>
            <a:ext cx="1307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Traditional festival</a:t>
            </a: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 in China</a:t>
            </a:r>
            <a:endParaRPr lang="en-US" sz="4800" b="1" spc="60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2070" y="1815544"/>
            <a:ext cx="109744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38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Parts</a:t>
            </a:r>
            <a:endParaRPr lang="en-US" sz="138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2070" y="1292324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2070" y="4245002"/>
            <a:ext cx="3419042" cy="109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Box 22"/>
          <p:cNvSpPr txBox="1"/>
          <p:nvPr/>
        </p:nvSpPr>
        <p:spPr>
          <a:xfrm>
            <a:off x="4467225" y="8854440"/>
            <a:ext cx="141738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8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The English word "holiday" is the combination of "holy" and "day", it means important religious days.</a:t>
            </a:r>
            <a:endParaRPr lang="en-US" sz="28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4" name="TextBox 36"/>
          <p:cNvSpPr txBox="1"/>
          <p:nvPr/>
        </p:nvSpPr>
        <p:spPr>
          <a:xfrm>
            <a:off x="4464685" y="7755890"/>
            <a:ext cx="13075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 of holidays in the US</a:t>
            </a:r>
            <a:endParaRPr lang="en-US" sz="4800" b="1" spc="60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4469765" y="11640820"/>
            <a:ext cx="130727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There are many "old" holidays and "new" holidays in China and the US.</a:t>
            </a:r>
            <a:endParaRPr lang="en-US" sz="28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10" name="TextBox 36"/>
          <p:cNvSpPr txBox="1"/>
          <p:nvPr/>
        </p:nvSpPr>
        <p:spPr>
          <a:xfrm>
            <a:off x="4467225" y="10542270"/>
            <a:ext cx="14204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60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 in China and the US</a:t>
            </a:r>
            <a:endParaRPr lang="en-US" sz="4800" b="1" spc="60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2549505" y="2079625"/>
            <a:ext cx="11344275" cy="51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Traditional festival</a:t>
            </a: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 in China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grpSp>
        <p:nvGrpSpPr>
          <p:cNvPr id="81" name="Group 4"/>
          <p:cNvGrpSpPr>
            <a:grpSpLocks noChangeAspect="1"/>
          </p:cNvGrpSpPr>
          <p:nvPr/>
        </p:nvGrpSpPr>
        <p:grpSpPr bwMode="auto">
          <a:xfrm>
            <a:off x="1088592" y="4061745"/>
            <a:ext cx="10636807" cy="7649857"/>
            <a:chOff x="-9" y="5"/>
            <a:chExt cx="5769" cy="4314"/>
          </a:xfrm>
          <a:solidFill>
            <a:schemeClr val="bg1">
              <a:lumMod val="85000"/>
            </a:schemeClr>
          </a:solidFill>
        </p:grpSpPr>
        <p:sp>
          <p:nvSpPr>
            <p:cNvPr id="84" name="Freeform 5"/>
            <p:cNvSpPr/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5" name="Freeform 6"/>
            <p:cNvSpPr/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6" name="Freeform 7"/>
            <p:cNvSpPr/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7" name="Freeform 8"/>
            <p:cNvSpPr/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8" name="Freeform 9"/>
            <p:cNvSpPr/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89" name="Freeform 10"/>
            <p:cNvSpPr/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0" name="Freeform 11"/>
            <p:cNvSpPr/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1" name="Freeform 12"/>
            <p:cNvSpPr/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2" name="Freeform 13"/>
            <p:cNvSpPr/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3" name="Freeform 14"/>
            <p:cNvSpPr/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4" name="Freeform 15"/>
            <p:cNvSpPr/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5" name="Freeform 16"/>
            <p:cNvSpPr/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6" name="Freeform 17"/>
            <p:cNvSpPr/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7" name="Freeform 18"/>
            <p:cNvSpPr/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8" name="Freeform 19"/>
            <p:cNvSpPr/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99" name="Freeform 20"/>
            <p:cNvSpPr/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0" name="Freeform 21"/>
            <p:cNvSpPr/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1" name="Freeform 22"/>
            <p:cNvSpPr/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2" name="Freeform 23"/>
            <p:cNvSpPr/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03" name="Freeform 24"/>
            <p:cNvSpPr/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4" name="Freeform 25"/>
            <p:cNvSpPr/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5" name="Freeform 26"/>
            <p:cNvSpPr/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6" name="Freeform 27"/>
            <p:cNvSpPr/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27" name="Freeform 28"/>
            <p:cNvSpPr/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4" name="Freeform 29"/>
            <p:cNvSpPr/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5" name="Freeform 30"/>
            <p:cNvSpPr/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6" name="Freeform 31"/>
            <p:cNvSpPr/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7" name="Freeform 32"/>
            <p:cNvSpPr/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8" name="Freeform 33"/>
            <p:cNvSpPr/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39" name="Freeform 34"/>
            <p:cNvSpPr/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0" name="Freeform 35"/>
            <p:cNvSpPr/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1" name="Freeform 36"/>
            <p:cNvSpPr/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2" name="Freeform 37"/>
            <p:cNvSpPr/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  <p:sp>
          <p:nvSpPr>
            <p:cNvPr id="143" name="Freeform 38"/>
            <p:cNvSpPr/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Lato Light" panose="020F0302020204030203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2549339" y="1282739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</a:rPr>
              <a:t>"old" holidays in China</a:t>
            </a:r>
            <a:endParaRPr lang="en-US" sz="2800" spc="600" dirty="0" smtClean="0">
              <a:solidFill>
                <a:schemeClr val="tx2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740472" y="8497927"/>
            <a:ext cx="35458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600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LONG HISTORY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740765" y="9168130"/>
            <a:ext cx="83642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The earliest known written records of the history of China date from as early as 1250 BC.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740765" y="11167110"/>
            <a:ext cx="84264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Chinese culture is one of the world's oldest cultures, originating thousands of years ago.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3740472" y="10496857"/>
            <a:ext cx="350329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RICH CULTURE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47" name="Shape 2784"/>
          <p:cNvSpPr/>
          <p:nvPr/>
        </p:nvSpPr>
        <p:spPr>
          <a:xfrm>
            <a:off x="12549339" y="10408651"/>
            <a:ext cx="758616" cy="758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27" name="Shape 2527"/>
          <p:cNvSpPr/>
          <p:nvPr/>
        </p:nvSpPr>
        <p:spPr>
          <a:xfrm>
            <a:off x="12485370" y="8498205"/>
            <a:ext cx="822325" cy="822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79930" y="1390015"/>
            <a:ext cx="7062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Spring Festival</a:t>
            </a:r>
            <a:endParaRPr lang="en-US" sz="2800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9930" y="1851025"/>
            <a:ext cx="87687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Family</a:t>
            </a:r>
            <a:endParaRPr lang="en-US" sz="8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95" y="3758234"/>
            <a:ext cx="706193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Chinese traditional festivals like Spring Festival and Mid-Autumn Festival usually focus on family.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In Spring Festival, we want to (possibly have to) go home immediately, for family union. Spring Festival is a great time, but not always.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04175" y="9605246"/>
            <a:ext cx="2743200" cy="274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0165426" y="5027812"/>
            <a:ext cx="3631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01</a:t>
            </a:r>
            <a:endParaRPr lang="en-US" sz="8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26229" y="8204838"/>
            <a:ext cx="1694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02</a:t>
            </a:r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04</a:t>
            </a:r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endParaRPr lang="en-US" sz="2800" b="1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06</a:t>
            </a:r>
            <a:endParaRPr lang="en-US" sz="2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0136578" y="3558179"/>
            <a:ext cx="61870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Spring Festival</a:t>
            </a:r>
            <a:endParaRPr lang="en-US" sz="2000" b="1" spc="600" dirty="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2255" y="5088255"/>
            <a:ext cx="10671810" cy="708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798425" y="3579760"/>
            <a:ext cx="10318634" cy="6745872"/>
            <a:chOff x="5157992" y="1665629"/>
            <a:chExt cx="2936367" cy="1919171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/>
            <p:nvPr/>
          </p:nvSpPr>
          <p:spPr bwMode="auto">
            <a:xfrm>
              <a:off x="5379188" y="1665629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5925595" y="2621841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6068941" y="2696045"/>
              <a:ext cx="762272" cy="752153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5613602" y="2574620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5239212" y="2105790"/>
              <a:ext cx="433415" cy="750467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6303358" y="2660630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6364070" y="2454884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6279748" y="2242392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6293239" y="2040019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5922222" y="2058569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6313477" y="1829213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5982934" y="2348638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5716476" y="2235646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5428094" y="2164816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5278001" y="1830900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5637212" y="1731400"/>
              <a:ext cx="325483" cy="532915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5775501" y="1743205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7897045" y="1787053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7517596" y="2002918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7792486" y="1982680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7866689" y="1960756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7834648" y="2188426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7918970" y="2179993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7834648" y="2119281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7976309" y="2205290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7763817" y="2269376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7750326" y="2378994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7480495" y="2227213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7183681" y="3051885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6802545" y="2950697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6765443" y="2707850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7011664" y="2657257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7342207" y="2606663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7274749" y="2775308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6"/>
                </a:solidFill>
                <a:latin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7369190" y="2432960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7406291" y="2750011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7128028" y="2788799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6942519" y="2800604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3" name="Freeform 43"/>
            <p:cNvSpPr/>
            <p:nvPr/>
          </p:nvSpPr>
          <p:spPr bwMode="auto">
            <a:xfrm>
              <a:off x="7559758" y="2387426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7411350" y="2367189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7045393" y="2498731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>
              <a:off x="6706417" y="2426214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0" name="Freeform 47"/>
            <p:cNvSpPr/>
            <p:nvPr/>
          </p:nvSpPr>
          <p:spPr bwMode="auto">
            <a:xfrm>
              <a:off x="6642332" y="1820781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1" name="Line 48"/>
            <p:cNvSpPr>
              <a:spLocks noChangeShapeType="1"/>
            </p:cNvSpPr>
            <p:nvPr/>
          </p:nvSpPr>
          <p:spPr bwMode="auto">
            <a:xfrm>
              <a:off x="6881808" y="2014722"/>
              <a:ext cx="0" cy="0"/>
            </a:xfrm>
            <a:prstGeom prst="line">
              <a:avLst/>
            </a:prstGeom>
            <a:grpFill/>
            <a:ln w="6350">
              <a:solidFill>
                <a:srgbClr val="000000"/>
              </a:solidFill>
              <a:round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2" name="Line 49"/>
            <p:cNvSpPr>
              <a:spLocks noChangeShapeType="1"/>
            </p:cNvSpPr>
            <p:nvPr/>
          </p:nvSpPr>
          <p:spPr bwMode="auto">
            <a:xfrm>
              <a:off x="6881808" y="2014722"/>
              <a:ext cx="0" cy="0"/>
            </a:xfrm>
            <a:prstGeom prst="line">
              <a:avLst/>
            </a:pr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3" name="Freeform 50"/>
            <p:cNvSpPr/>
            <p:nvPr/>
          </p:nvSpPr>
          <p:spPr bwMode="auto">
            <a:xfrm>
              <a:off x="6964444" y="1940519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4" name="Freeform 51"/>
            <p:cNvSpPr/>
            <p:nvPr/>
          </p:nvSpPr>
          <p:spPr bwMode="auto">
            <a:xfrm>
              <a:off x="6848079" y="1986053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5" name="Freeform 52"/>
            <p:cNvSpPr/>
            <p:nvPr/>
          </p:nvSpPr>
          <p:spPr bwMode="auto">
            <a:xfrm>
              <a:off x="7268003" y="2274434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6" name="Freeform 53"/>
            <p:cNvSpPr/>
            <p:nvPr/>
          </p:nvSpPr>
          <p:spPr bwMode="auto">
            <a:xfrm>
              <a:off x="7119596" y="2319969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7" name="Freeform 54"/>
            <p:cNvSpPr/>
            <p:nvPr/>
          </p:nvSpPr>
          <p:spPr bwMode="auto">
            <a:xfrm>
              <a:off x="6929028" y="2282867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8" name="Freeform 55"/>
            <p:cNvSpPr/>
            <p:nvPr/>
          </p:nvSpPr>
          <p:spPr bwMode="auto">
            <a:xfrm>
              <a:off x="6662570" y="2198544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5157992" y="3013096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rgbClr val="FFFFFF"/>
              </a:solidFill>
              <a:prstDash val="solid"/>
              <a:miter lim="800000"/>
            </a:ln>
          </p:spPr>
          <p:txBody>
            <a:bodyPr/>
            <a:lstStyle/>
            <a:p>
              <a:pPr defTabSz="1828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397125" y="1529715"/>
            <a:ext cx="7133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  <a:sym typeface="+mn-ea"/>
              </a:rPr>
              <a:t>"old" holidays in the US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397125" y="2326640"/>
            <a:ext cx="9028430" cy="51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6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 of holidays in the US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584228" y="8232073"/>
            <a:ext cx="21742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600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</a:t>
            </a:r>
            <a:endParaRPr lang="en-US" sz="2400" b="1" spc="600" dirty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584228" y="10231003"/>
            <a:ext cx="23304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RELIGION</a:t>
            </a:r>
            <a:endParaRPr lang="en-US" sz="24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84228" y="8902483"/>
            <a:ext cx="78414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The English word "holiday" is the combination of "holy" and "day".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584228" y="10901413"/>
            <a:ext cx="78414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Lato Light" charset="0"/>
                <a:ea typeface="Lato Light" charset="0"/>
                <a:cs typeface="Lato Light" charset="0"/>
              </a:rPr>
              <a:t>Many holidays in America derived from religious days.</a:t>
            </a:r>
            <a:endParaRPr lang="en-US" sz="25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17" name="Shape 2617"/>
          <p:cNvSpPr/>
          <p:nvPr/>
        </p:nvSpPr>
        <p:spPr>
          <a:xfrm>
            <a:off x="2341880" y="10231120"/>
            <a:ext cx="860425" cy="70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531" name="Shape 2531"/>
          <p:cNvSpPr/>
          <p:nvPr/>
        </p:nvSpPr>
        <p:spPr>
          <a:xfrm>
            <a:off x="2479675" y="8232140"/>
            <a:ext cx="584200" cy="71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69683" y="2924689"/>
            <a:ext cx="1668640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Holy Days</a:t>
            </a:r>
            <a:endParaRPr lang="en-US" sz="13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9945" y="2463800"/>
            <a:ext cx="8473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Christmas Day and Easter Day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50208" y="5705856"/>
            <a:ext cx="1719072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69683" y="6271033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Religious Reasons</a:t>
            </a:r>
            <a:endParaRPr lang="en-US" sz="28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9683" y="7409978"/>
            <a:ext cx="70619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Christmas Day is for commemorating the birth of Jesus Christ in the past. 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And Easter Day is for commemorating the resurrection of Jesus Christ in the past.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-1102816" y="5030406"/>
            <a:ext cx="618706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Origin of holidays in the US</a:t>
            </a:r>
            <a:endParaRPr lang="en-US" sz="2000" b="1" spc="60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pic>
        <p:nvPicPr>
          <p:cNvPr id="106" name="图片 105"/>
          <p:cNvPicPr/>
          <p:nvPr/>
        </p:nvPicPr>
        <p:blipFill>
          <a:blip r:link="rId1"/>
          <a:stretch>
            <a:fillRect/>
          </a:stretch>
        </p:blipFill>
        <p:spPr>
          <a:xfrm>
            <a:off x="11320145" y="7409815"/>
            <a:ext cx="7437755" cy="4184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link="rId1"/>
          <a:stretch>
            <a:fillRect/>
          </a:stretch>
        </p:blipFill>
        <p:spPr>
          <a:xfrm>
            <a:off x="11320145" y="7409815"/>
            <a:ext cx="7438390" cy="418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link="rId2"/>
          <a:stretch>
            <a:fillRect/>
          </a:stretch>
        </p:blipFill>
        <p:spPr>
          <a:xfrm>
            <a:off x="19141440" y="7409815"/>
            <a:ext cx="4235450" cy="4213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easter-dates-2021-1610031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440" y="7138035"/>
            <a:ext cx="4525645" cy="4503420"/>
          </a:xfrm>
          <a:prstGeom prst="rect">
            <a:avLst/>
          </a:prstGeom>
        </p:spPr>
      </p:pic>
      <p:pic>
        <p:nvPicPr>
          <p:cNvPr id="5" name="图片 4" descr="american-christmas-traditions-gettyimages-4877566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725" y="7138035"/>
            <a:ext cx="8004810" cy="4502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12510" y="5750004"/>
            <a:ext cx="109744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3800" b="1" spc="600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</a:t>
            </a:r>
            <a:endParaRPr lang="en-US" sz="13800" b="1" spc="600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2510" y="5117056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chemeClr val="tx2"/>
                </a:solidFill>
                <a:latin typeface="Montserrat Extra" charset="0"/>
                <a:ea typeface="Montserrat Extra" charset="0"/>
                <a:cs typeface="Montserrat Extra" charset="0"/>
              </a:rPr>
              <a:t>In China and the US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12585" y="9029700"/>
            <a:ext cx="4603115" cy="147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8"/>
          <p:cNvSpPr txBox="1"/>
          <p:nvPr/>
        </p:nvSpPr>
        <p:spPr>
          <a:xfrm rot="16200000">
            <a:off x="-7682865" y="4972685"/>
            <a:ext cx="1660588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3900" b="1" smtClean="0">
                <a:solidFill>
                  <a:schemeClr val="bg2">
                    <a:lumMod val="95000"/>
                  </a:scheme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</a:t>
            </a:r>
            <a:endParaRPr lang="en-US" sz="23900" b="1" smtClean="0">
              <a:solidFill>
                <a:schemeClr val="bg2">
                  <a:lumMod val="95000"/>
                </a:schemeClr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rot="16200000">
            <a:off x="19034760" y="6354445"/>
            <a:ext cx="8427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smtClean="0"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"New" holidays in China and the US</a:t>
            </a:r>
            <a:endParaRPr lang="en-US" sz="2000" b="1" spc="600" smtClean="0"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13300" y="3730752"/>
            <a:ext cx="61870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chemeClr val="tx2"/>
                </a:solidFill>
                <a:latin typeface="Montserrat Extra" charset="0"/>
                <a:ea typeface="Montserrat Extra" charset="0"/>
                <a:cs typeface="Montserrat Extra" charset="0"/>
              </a:rPr>
              <a:t>holiday</a:t>
            </a:r>
            <a:endParaRPr lang="en-US" sz="2800" b="1" spc="600" dirty="0" smtClean="0">
              <a:solidFill>
                <a:schemeClr val="tx2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13300" y="4191650"/>
            <a:ext cx="655751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Christmas</a:t>
            </a:r>
            <a:endParaRPr lang="en-US" sz="8800" b="1" dirty="0" smtClean="0">
              <a:solidFill>
                <a:schemeClr val="tx2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13299" y="5871587"/>
            <a:ext cx="70619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Most of Americans celebrate Christmas Day not for religious reasons but for family union, festive atmosphere and custom like exchanging gifts.</a:t>
            </a:r>
            <a:endParaRPr lang="en-US" sz="2400" dirty="0"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648" y="2853627"/>
            <a:ext cx="1694096" cy="7456203"/>
            <a:chOff x="194648" y="2451291"/>
            <a:chExt cx="1694096" cy="7456203"/>
          </a:xfrm>
        </p:grpSpPr>
        <p:sp>
          <p:nvSpPr>
            <p:cNvPr id="17" name="TextBox 16"/>
            <p:cNvSpPr txBox="1"/>
            <p:nvPr/>
          </p:nvSpPr>
          <p:spPr>
            <a:xfrm rot="16200000">
              <a:off x="-897270" y="3543740"/>
              <a:ext cx="36314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02</a:t>
              </a:r>
              <a:endParaRPr lang="en-US" sz="8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4648" y="5937176"/>
              <a:ext cx="169409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02</a:t>
              </a:r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r>
                <a:rPr lang="en-US" sz="2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04</a:t>
              </a:r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endParaRPr lang="en-US" sz="2800" b="1" dirty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  <a:p>
              <a:pPr algn="ctr"/>
              <a:r>
                <a:rPr lang="en-US" sz="2800" b="1" dirty="0" smtClean="0">
                  <a:solidFill>
                    <a:schemeClr val="tx2"/>
                  </a:solidFill>
                  <a:latin typeface="Montserrat" panose="00000500000000000000" charset="0"/>
                  <a:ea typeface="Montserrat" panose="00000500000000000000" charset="0"/>
                  <a:cs typeface="Montserrat" panose="00000500000000000000" charset="0"/>
                </a:rPr>
                <a:t>06</a:t>
              </a:r>
              <a:endParaRPr lang="en-US" sz="2800" b="1" dirty="0" smtClean="0">
                <a:solidFill>
                  <a:schemeClr val="tx2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</p:grpSp>
      <p:pic>
        <p:nvPicPr>
          <p:cNvPr id="104" name="图片 103"/>
          <p:cNvPicPr/>
          <p:nvPr/>
        </p:nvPicPr>
        <p:blipFill>
          <a:blip r:link="rId1"/>
          <a:stretch>
            <a:fillRect/>
          </a:stretch>
        </p:blipFill>
        <p:spPr>
          <a:xfrm>
            <a:off x="1888490" y="3811270"/>
            <a:ext cx="11552555" cy="6498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Christmas-Songs-and-Lyri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811270"/>
            <a:ext cx="11552555" cy="649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933065"/>
            <a:ext cx="24377650" cy="17229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0220" y="3082290"/>
            <a:ext cx="9358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smtClean="0">
                <a:solidFill>
                  <a:srgbClr val="FAF8FC"/>
                </a:solidFill>
                <a:latin typeface="Montserrat Extra" charset="0"/>
                <a:ea typeface="Montserrat Extra" charset="0"/>
                <a:cs typeface="Montserrat Extra" charset="0"/>
              </a:rPr>
              <a:t>"New" holidays in China and the US</a:t>
            </a:r>
            <a:endParaRPr lang="en-US" sz="2800" b="1" spc="600" dirty="0" smtClean="0">
              <a:solidFill>
                <a:srgbClr val="FAF8FC"/>
              </a:solidFill>
              <a:latin typeface="Montserrat Extra" charset="0"/>
              <a:ea typeface="Montserrat Extra" charset="0"/>
              <a:cs typeface="Montserrat Extr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0220" y="3542665"/>
            <a:ext cx="11167110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ln w="38100">
                  <a:solidFill>
                    <a:schemeClr val="tx2">
                      <a:lumMod val="65000"/>
                      <a:lumOff val="35000"/>
                    </a:schemeClr>
                  </a:solidFill>
                </a:ln>
                <a:solidFill>
                  <a:srgbClr val="FAF8FC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Holidays for</a:t>
            </a:r>
            <a:endParaRPr lang="en-US" sz="13800" b="1" dirty="0" smtClean="0">
              <a:ln w="38100">
                <a:solidFill>
                  <a:schemeClr val="tx2">
                    <a:lumMod val="65000"/>
                    <a:lumOff val="35000"/>
                  </a:schemeClr>
                </a:solidFill>
              </a:ln>
              <a:solidFill>
                <a:srgbClr val="FAF8FC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r>
              <a:rPr lang="en-US" sz="13800" b="1" dirty="0" smtClean="0">
                <a:ln w="38100">
                  <a:solidFill>
                    <a:schemeClr val="tx2">
                      <a:lumMod val="65000"/>
                      <a:lumOff val="35000"/>
                    </a:schemeClr>
                  </a:solidFill>
                </a:ln>
                <a:solidFill>
                  <a:srgbClr val="FAF8FC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Themselves</a:t>
            </a:r>
            <a:endParaRPr lang="en-US" sz="13800" b="1" dirty="0" smtClean="0">
              <a:ln w="38100">
                <a:solidFill>
                  <a:schemeClr val="tx2">
                    <a:lumMod val="65000"/>
                    <a:lumOff val="35000"/>
                  </a:schemeClr>
                </a:solidFill>
              </a:ln>
              <a:solidFill>
                <a:srgbClr val="FAF8FC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  <a:p>
            <a:endParaRPr lang="en-US" sz="13800" b="1" dirty="0" smtClean="0">
              <a:ln w="38100">
                <a:solidFill>
                  <a:schemeClr val="tx2">
                    <a:lumMod val="65000"/>
                    <a:lumOff val="35000"/>
                  </a:schemeClr>
                </a:solidFill>
              </a:ln>
              <a:solidFill>
                <a:srgbClr val="FAF8FC"/>
              </a:solidFill>
              <a:latin typeface="Montserrat" panose="00000500000000000000" charset="0"/>
              <a:ea typeface="Montserrat" panose="00000500000000000000" charset="0"/>
              <a:cs typeface="Montserrat" panose="0000050000000000000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0220" y="7747635"/>
            <a:ext cx="98507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3175">
                  <a:noFill/>
                </a:ln>
                <a:solidFill>
                  <a:srgbClr val="FAF8FC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Hang out with friends</a:t>
            </a:r>
            <a:endParaRPr lang="en-US" sz="4800" dirty="0">
              <a:ln w="3175">
                <a:noFill/>
              </a:ln>
              <a:solidFill>
                <a:srgbClr val="FAF8FC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r>
              <a:rPr lang="en-US" sz="4800" dirty="0">
                <a:ln w="3175">
                  <a:noFill/>
                </a:ln>
                <a:solidFill>
                  <a:srgbClr val="FAF8FC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or stay alone quietly </a:t>
            </a:r>
            <a:endParaRPr lang="en-US" sz="4800" dirty="0">
              <a:ln w="3175">
                <a:noFill/>
              </a:ln>
              <a:solidFill>
                <a:srgbClr val="FAF8FC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  <a:p>
            <a:r>
              <a:rPr lang="en-US" sz="4800" dirty="0">
                <a:ln w="3175">
                  <a:noFill/>
                </a:ln>
                <a:solidFill>
                  <a:srgbClr val="FAF8FC"/>
                </a:solidFill>
                <a:latin typeface="Montserrat Light" panose="00000400000000000000" charset="0"/>
                <a:ea typeface="Montserrat Light" panose="00000400000000000000" charset="0"/>
                <a:cs typeface="Montserrat Light" panose="00000400000000000000" charset="0"/>
              </a:rPr>
              <a:t>and do things they want to do.</a:t>
            </a:r>
            <a:endParaRPr lang="en-US" sz="4800" dirty="0">
              <a:ln w="3175">
                <a:noFill/>
              </a:ln>
              <a:solidFill>
                <a:srgbClr val="FAF8FC"/>
              </a:solidFill>
              <a:latin typeface="Montserrat Light" panose="00000400000000000000" charset="0"/>
              <a:ea typeface="Montserrat Light" panose="00000400000000000000" charset="0"/>
              <a:cs typeface="Montserrat Light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inus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ECE1D7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1927</Words>
  <Application>WPS 演示</Application>
  <PresentationFormat>自定义</PresentationFormat>
  <Paragraphs>135</Paragraphs>
  <Slides>11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宋体</vt:lpstr>
      <vt:lpstr>Wingdings</vt:lpstr>
      <vt:lpstr>Montserrat Light</vt:lpstr>
      <vt:lpstr>Segoe Print</vt:lpstr>
      <vt:lpstr>Montserrat Hairline</vt:lpstr>
      <vt:lpstr>Calibri Light</vt:lpstr>
      <vt:lpstr>Montserrat</vt:lpstr>
      <vt:lpstr>华文行楷</vt:lpstr>
      <vt:lpstr>Montserrat Extra</vt:lpstr>
      <vt:lpstr>Lato Light</vt:lpstr>
      <vt:lpstr>Lato Light</vt:lpstr>
      <vt:lpstr>Gill Sans</vt:lpstr>
      <vt:lpstr>Calibri Light</vt:lpstr>
      <vt:lpstr>微软雅黑</vt:lpstr>
      <vt:lpstr>Arial Unicode MS</vt:lpstr>
      <vt:lpstr>Calibri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Awesome PPT</Company>
  <LinksUpToDate>false</LinksUpToDate>
  <SharedDoc>false</SharedDoc>
  <HyperlinksChanged>false</HyperlinksChanged>
  <AppVersion>14.0000</AppVersion>
  <Manager>Awesome 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creator>Awesome PPT</dc:creator>
  <cp:keywords>Awesome PPT</cp:keywords>
  <dc:description>Awesome PPT</dc:description>
  <dc:subject>Awesome PPT</dc:subject>
  <cp:category>Awesome PPT</cp:category>
  <cp:lastModifiedBy>方</cp:lastModifiedBy>
  <cp:revision>6329</cp:revision>
  <dcterms:created xsi:type="dcterms:W3CDTF">2014-11-12T21:47:00Z</dcterms:created>
  <dcterms:modified xsi:type="dcterms:W3CDTF">2021-06-10T05:12:43Z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BD10366FA9CF4B5698C9612B3D8E9162</vt:lpwstr>
  </property>
</Properties>
</file>